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66" r:id="rId2"/>
    <p:sldId id="257" r:id="rId3"/>
    <p:sldId id="258" r:id="rId4"/>
    <p:sldId id="270" r:id="rId5"/>
    <p:sldId id="260" r:id="rId6"/>
    <p:sldId id="263" r:id="rId7"/>
    <p:sldId id="262" r:id="rId8"/>
    <p:sldId id="267" r:id="rId9"/>
    <p:sldId id="268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enkata Marella" initials="VM" lastIdx="2" clrIdx="0">
    <p:extLst>
      <p:ext uri="{19B8F6BF-5375-455C-9EA6-DF929625EA0E}">
        <p15:presenceInfo xmlns:p15="http://schemas.microsoft.com/office/powerpoint/2012/main" userId="45f98b4e8530ea9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542" autoAdjust="0"/>
  </p:normalViewPr>
  <p:slideViewPr>
    <p:cSldViewPr>
      <p:cViewPr varScale="1">
        <p:scale>
          <a:sx n="86" d="100"/>
          <a:sy n="86" d="100"/>
        </p:scale>
        <p:origin x="152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AFC6A-8BF3-4F83-9042-CBCC876050EA}" type="datetimeFigureOut">
              <a:rPr lang="en-IN" smtClean="0"/>
              <a:t>18-08-2017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A9D89-AB8F-4235-B46E-6A7BFF85344E}" type="slidenum">
              <a:rPr lang="en-IN" smtClean="0"/>
              <a:t>‹Nr.›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557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Create a marketplace for asset management including the buying and selling of assets, securing funding, and verification by a separate, trusted entity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this case study, we are exclusively focusing on real estate..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A9D89-AB8F-4235-B46E-6A7BFF85344E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49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spc="-1" dirty="0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Lato Black"/>
              </a:rPr>
              <a:t>The Truffle framework deploys our Smart Contract in the Ethereum Blockchain and connect it with our </a:t>
            </a:r>
            <a:r>
              <a:rPr lang="en-US" sz="1200" spc="-1" dirty="0" err="1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Lato Black"/>
              </a:rPr>
              <a:t>WebApp</a:t>
            </a:r>
            <a:r>
              <a:rPr lang="en-US" sz="1200" spc="-1" dirty="0">
                <a:solidFill>
                  <a:srgbClr val="800000"/>
                </a:solidFill>
                <a:uFill>
                  <a:solidFill>
                    <a:srgbClr val="FFFFFF"/>
                  </a:solidFill>
                </a:uFill>
                <a:latin typeface="Lato Black"/>
              </a:rPr>
              <a:t> using the Web3.js API</a:t>
            </a:r>
          </a:p>
          <a:p>
            <a:endParaRPr lang="en-US" dirty="0"/>
          </a:p>
          <a:p>
            <a:r>
              <a:rPr lang="en-US" dirty="0"/>
              <a:t>The Truffle framework deploys our Smart Contract in the Ethereum Blockchain and connect it with our </a:t>
            </a:r>
            <a:r>
              <a:rPr lang="en-US" dirty="0" err="1"/>
              <a:t>WebApp</a:t>
            </a:r>
            <a:r>
              <a:rPr lang="en-US" dirty="0"/>
              <a:t> using the Web3.js API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A9D89-AB8F-4235-B46E-6A7BFF85344E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9974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082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71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662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14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66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50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4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4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50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8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701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1032B-B8D7-4DBF-90C1-418519516F1A}" type="datetimeFigureOut">
              <a:rPr lang="en-US" smtClean="0"/>
              <a:t>8/18/2017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B7D8D-AEB2-4E83-9F02-7D283C187FA6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420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benedikt-kirpes/nets-case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4.png"/><Relationship Id="rId5" Type="http://schemas.openxmlformats.org/officeDocument/2006/relationships/image" Target="../media/image19.png"/><Relationship Id="rId10" Type="http://schemas.openxmlformats.org/officeDocument/2006/relationships/image" Target="../media/image23.png"/><Relationship Id="rId4" Type="http://schemas.openxmlformats.org/officeDocument/2006/relationships/image" Target="../media/image18.png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900" y="0"/>
            <a:ext cx="1905000" cy="1905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530269"/>
            <a:ext cx="9144000" cy="1752600"/>
          </a:xfrm>
        </p:spPr>
        <p:txBody>
          <a:bodyPr>
            <a:normAutofit/>
          </a:bodyPr>
          <a:lstStyle/>
          <a:p>
            <a:r>
              <a:rPr lang="en-US" b="1" spc="300" dirty="0">
                <a:solidFill>
                  <a:schemeClr val="tx1"/>
                </a:solidFill>
              </a:rPr>
              <a:t>A</a:t>
            </a:r>
            <a:r>
              <a:rPr lang="en-US" b="1" spc="300" dirty="0" smtClean="0">
                <a:solidFill>
                  <a:schemeClr val="tx1"/>
                </a:solidFill>
              </a:rPr>
              <a:t> </a:t>
            </a:r>
            <a:r>
              <a:rPr lang="en-US" b="1" spc="300" dirty="0">
                <a:solidFill>
                  <a:schemeClr val="tx1"/>
                </a:solidFill>
              </a:rPr>
              <a:t>secure marketplace for asset </a:t>
            </a:r>
            <a:r>
              <a:rPr lang="en-US" b="1" spc="300" dirty="0" smtClean="0">
                <a:solidFill>
                  <a:schemeClr val="tx1"/>
                </a:solidFill>
              </a:rPr>
              <a:t>transactions on the </a:t>
            </a:r>
            <a:r>
              <a:rPr lang="en-US" b="1" spc="300" dirty="0" err="1" smtClean="0">
                <a:solidFill>
                  <a:schemeClr val="tx1"/>
                </a:solidFill>
              </a:rPr>
              <a:t>Ethereum</a:t>
            </a:r>
            <a:r>
              <a:rPr lang="en-US" b="1" spc="300" dirty="0" smtClean="0">
                <a:solidFill>
                  <a:schemeClr val="tx1"/>
                </a:solidFill>
              </a:rPr>
              <a:t> </a:t>
            </a:r>
            <a:r>
              <a:rPr lang="en-US" b="1" spc="300" dirty="0" err="1" smtClean="0">
                <a:solidFill>
                  <a:schemeClr val="tx1"/>
                </a:solidFill>
              </a:rPr>
              <a:t>blockchain</a:t>
            </a:r>
            <a:endParaRPr lang="en-IN" b="1" spc="300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>
                <a:solidFill>
                  <a:schemeClr val="bg1"/>
                </a:solidFill>
              </a:rPr>
              <a:t>secure marketplace for asset management</a:t>
            </a:r>
            <a:endParaRPr lang="en-IN" b="1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1" y="306536"/>
            <a:ext cx="2895600" cy="9763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3225" y="2667000"/>
            <a:ext cx="2847975" cy="29145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5849031"/>
            <a:ext cx="1664352" cy="932769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407282" y="6019800"/>
            <a:ext cx="60614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hlinkClick r:id="rId6"/>
              </a:rPr>
              <a:t>https</a:t>
            </a:r>
            <a:r>
              <a:rPr lang="en-GB" sz="2400" dirty="0" smtClean="0">
                <a:hlinkClick r:id="rId6"/>
              </a:rPr>
              <a:t>://github.com/benedikt-kirpes/nets-case</a:t>
            </a:r>
            <a:r>
              <a:rPr lang="en-GB" sz="2400" dirty="0" smtClean="0"/>
              <a:t> 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807667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046"/>
                    </a14:imgEffect>
                    <a14:imgEffect>
                      <a14:saturation sat="56000"/>
                    </a14:imgEffect>
                  </a14:imgLayer>
                </a14:imgProps>
              </a:ext>
            </a:extLst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371600"/>
            <a:ext cx="10134600" cy="505936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4B6D895-CC1D-4FE5-8963-163863FCC212}"/>
              </a:ext>
            </a:extLst>
          </p:cNvPr>
          <p:cNvSpPr txBox="1"/>
          <p:nvPr/>
        </p:nvSpPr>
        <p:spPr>
          <a:xfrm>
            <a:off x="-76200" y="6026661"/>
            <a:ext cx="944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To create a secure marketplace for asset management</a:t>
            </a:r>
            <a:endParaRPr lang="en-IN" sz="3200" b="1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9298C9DC-8BFA-4321-B4E7-66AC99889C94}"/>
              </a:ext>
            </a:extLst>
          </p:cNvPr>
          <p:cNvGrpSpPr/>
          <p:nvPr/>
        </p:nvGrpSpPr>
        <p:grpSpPr>
          <a:xfrm>
            <a:off x="9378" y="419122"/>
            <a:ext cx="8813773" cy="3684063"/>
            <a:chOff x="-685985" y="460384"/>
            <a:chExt cx="9296400" cy="3005806"/>
          </a:xfrm>
        </p:grpSpPr>
        <p:sp>
          <p:nvSpPr>
            <p:cNvPr id="9" name="Thought Bubble: Cloud 8">
              <a:extLst>
                <a:ext uri="{FF2B5EF4-FFF2-40B4-BE49-F238E27FC236}">
                  <a16:creationId xmlns:a16="http://schemas.microsoft.com/office/drawing/2014/main" xmlns="" id="{9CD6B73E-F45E-4284-A094-126820938FD6}"/>
                </a:ext>
              </a:extLst>
            </p:cNvPr>
            <p:cNvSpPr/>
            <p:nvPr/>
          </p:nvSpPr>
          <p:spPr>
            <a:xfrm>
              <a:off x="268594" y="460384"/>
              <a:ext cx="6269061" cy="3005806"/>
            </a:xfrm>
            <a:prstGeom prst="cloudCallout">
              <a:avLst>
                <a:gd name="adj1" fmla="val 18019"/>
                <a:gd name="adj2" fmla="val 83819"/>
              </a:avLst>
            </a:prstGeom>
            <a:solidFill>
              <a:schemeClr val="bg1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68F3C64C-4CC7-4D3C-8730-A14E21B231CB}"/>
                </a:ext>
              </a:extLst>
            </p:cNvPr>
            <p:cNvSpPr txBox="1"/>
            <p:nvPr/>
          </p:nvSpPr>
          <p:spPr>
            <a:xfrm>
              <a:off x="-685985" y="1104605"/>
              <a:ext cx="9296400" cy="198379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lvl="3"/>
              <a:r>
                <a:rPr lang="en-US" sz="4000" b="1" spc="300" dirty="0" smtClean="0">
                  <a:cs typeface="Arial" panose="020B0604020202020204" pitchFamily="34" charset="0"/>
                </a:rPr>
                <a:t>	Current Process</a:t>
              </a:r>
            </a:p>
            <a:p>
              <a:pPr marL="2400300" lvl="4" indent="-571500">
                <a:buFont typeface="Wingdings" panose="05000000000000000000" pitchFamily="2" charset="2"/>
                <a:buChar char="Ø"/>
              </a:pPr>
              <a:r>
                <a:rPr lang="en-US" sz="2800" b="1" spc="300" dirty="0" smtClean="0">
                  <a:cs typeface="Arial" panose="020B0604020202020204" pitchFamily="34" charset="0"/>
                </a:rPr>
                <a:t>Inefficient </a:t>
              </a:r>
              <a:endParaRPr lang="en-US" sz="2800" b="1" spc="300" dirty="0">
                <a:cs typeface="Arial" panose="020B0604020202020204" pitchFamily="34" charset="0"/>
              </a:endParaRPr>
            </a:p>
            <a:p>
              <a:pPr marL="2400300" lvl="4" indent="-571500">
                <a:buFont typeface="Wingdings" panose="05000000000000000000" pitchFamily="2" charset="2"/>
                <a:buChar char="Ø"/>
              </a:pPr>
              <a:r>
                <a:rPr lang="en-US" sz="2800" b="1" spc="300" dirty="0" smtClean="0">
                  <a:cs typeface="Arial" panose="020B0604020202020204" pitchFamily="34" charset="0"/>
                </a:rPr>
                <a:t>Non-transparent</a:t>
              </a:r>
            </a:p>
            <a:p>
              <a:pPr marL="2400300" lvl="4" indent="-571500">
                <a:buFont typeface="Wingdings" panose="05000000000000000000" pitchFamily="2" charset="2"/>
                <a:buChar char="Ø"/>
              </a:pPr>
              <a:r>
                <a:rPr lang="en-US" sz="2800" b="1" spc="300" dirty="0" smtClean="0">
                  <a:cs typeface="Arial" panose="020B0604020202020204" pitchFamily="34" charset="0"/>
                </a:rPr>
                <a:t>Loss of control </a:t>
              </a:r>
              <a:endParaRPr lang="en-IN" sz="2800" spc="300" dirty="0"/>
            </a:p>
            <a:p>
              <a:pPr marL="1943100" lvl="3" indent="-571500">
                <a:buFont typeface="Wingdings" panose="05000000000000000000" pitchFamily="2" charset="2"/>
                <a:buChar char="Ø"/>
              </a:pPr>
              <a:endParaRPr lang="en-US" sz="2800" b="1" spc="300" dirty="0" smtClean="0"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289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3048000" y="6248400"/>
            <a:ext cx="77724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200" dirty="0"/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6DB8828B-EF12-4E38-9A17-B504AF20FC24}"/>
              </a:ext>
            </a:extLst>
          </p:cNvPr>
          <p:cNvGrpSpPr/>
          <p:nvPr/>
        </p:nvGrpSpPr>
        <p:grpSpPr>
          <a:xfrm>
            <a:off x="457200" y="1981199"/>
            <a:ext cx="5486400" cy="5334001"/>
            <a:chOff x="457200" y="1981199"/>
            <a:chExt cx="5486400" cy="5334001"/>
          </a:xfrm>
        </p:grpSpPr>
        <p:sp>
          <p:nvSpPr>
            <p:cNvPr id="6" name="Speech Bubble: Oval 5">
              <a:extLst>
                <a:ext uri="{FF2B5EF4-FFF2-40B4-BE49-F238E27FC236}">
                  <a16:creationId xmlns:a16="http://schemas.microsoft.com/office/drawing/2014/main" xmlns="" id="{0A3FBA73-3CB9-43A2-920A-DA42594E6A5A}"/>
                </a:ext>
              </a:extLst>
            </p:cNvPr>
            <p:cNvSpPr/>
            <p:nvPr/>
          </p:nvSpPr>
          <p:spPr>
            <a:xfrm>
              <a:off x="457200" y="1981199"/>
              <a:ext cx="5486400" cy="5184379"/>
            </a:xfrm>
            <a:prstGeom prst="wedgeEllipseCallout">
              <a:avLst>
                <a:gd name="adj1" fmla="val 61416"/>
                <a:gd name="adj2" fmla="val -14299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B854BA56-A6F5-468A-8F54-6E7812A392C7}"/>
                </a:ext>
              </a:extLst>
            </p:cNvPr>
            <p:cNvSpPr txBox="1"/>
            <p:nvPr/>
          </p:nvSpPr>
          <p:spPr>
            <a:xfrm>
              <a:off x="1752600" y="2421553"/>
              <a:ext cx="3733800" cy="4893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sz="2600" b="1" dirty="0" smtClean="0">
                  <a:cs typeface="Arial" panose="020B0604020202020204" pitchFamily="34" charset="0"/>
                </a:rPr>
                <a:t>Tamper-proof land registry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endParaRPr lang="en-US" sz="2600" b="1" dirty="0" smtClean="0">
                <a:cs typeface="Arial" panose="020B0604020202020204" pitchFamily="34" charset="0"/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sz="2600" b="1" dirty="0" smtClean="0">
                  <a:cs typeface="Arial" panose="020B0604020202020204" pitchFamily="34" charset="0"/>
                </a:rPr>
                <a:t>Secure ESCROW </a:t>
              </a:r>
              <a:r>
                <a:rPr lang="en-US" sz="2600" b="1" dirty="0">
                  <a:cs typeface="Arial" panose="020B0604020202020204" pitchFamily="34" charset="0"/>
                </a:rPr>
                <a:t>with atomic </a:t>
              </a:r>
              <a:r>
                <a:rPr lang="en-US" sz="2600" b="1" dirty="0" smtClean="0">
                  <a:cs typeface="Arial" panose="020B0604020202020204" pitchFamily="34" charset="0"/>
                </a:rPr>
                <a:t>transactions</a:t>
              </a:r>
            </a:p>
            <a:p>
              <a:endParaRPr lang="en-US" sz="2600" b="1" dirty="0">
                <a:cs typeface="Arial" panose="020B0604020202020204" pitchFamily="34" charset="0"/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sz="2600" b="1" dirty="0" smtClean="0">
                  <a:cs typeface="Arial" panose="020B0604020202020204" pitchFamily="34" charset="0"/>
                </a:rPr>
                <a:t>Notarizing </a:t>
              </a:r>
              <a:r>
                <a:rPr lang="en-US" sz="2600" b="1" dirty="0">
                  <a:cs typeface="Arial" panose="020B0604020202020204" pitchFamily="34" charset="0"/>
                </a:rPr>
                <a:t>inspection </a:t>
              </a:r>
              <a:r>
                <a:rPr lang="en-US" sz="2600" b="1" dirty="0" smtClean="0">
                  <a:cs typeface="Arial" panose="020B0604020202020204" pitchFamily="34" charset="0"/>
                </a:rPr>
                <a:t>data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endParaRPr lang="en-US" sz="2600" b="1" dirty="0" smtClean="0">
                <a:cs typeface="Arial" panose="020B0604020202020204" pitchFamily="34" charset="0"/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sz="2600" b="1" dirty="0" smtClean="0">
                  <a:cs typeface="Arial" panose="020B0604020202020204" pitchFamily="34" charset="0"/>
                </a:rPr>
                <a:t>Decentralized marketplace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endParaRPr lang="en-US" sz="2600" b="1" dirty="0"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939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/>
          <p:cNvPicPr/>
          <p:nvPr/>
        </p:nvPicPr>
        <p:blipFill>
          <a:blip r:embed="rId3"/>
          <a:stretch/>
        </p:blipFill>
        <p:spPr>
          <a:xfrm>
            <a:off x="1898425" y="1650898"/>
            <a:ext cx="5486400" cy="3693960"/>
          </a:xfrm>
          <a:prstGeom prst="rect">
            <a:avLst/>
          </a:prstGeom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DApp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 Elements 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" y="76200"/>
            <a:ext cx="8991600" cy="6705600"/>
          </a:xfrm>
          <a:prstGeom prst="rect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762000"/>
            <a:ext cx="1219200" cy="12192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84" y="2371725"/>
            <a:ext cx="2682816" cy="2733675"/>
          </a:xfrm>
          <a:prstGeom prst="rect">
            <a:avLst/>
          </a:prstGeom>
        </p:spPr>
      </p:pic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5078413"/>
            <a:ext cx="1506537" cy="1474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5"/>
          <p:cNvPicPr/>
          <p:nvPr/>
        </p:nvPicPr>
        <p:blipFill rotWithShape="1">
          <a:blip r:embed="rId7"/>
          <a:srcRect l="49622"/>
          <a:stretch/>
        </p:blipFill>
        <p:spPr>
          <a:xfrm>
            <a:off x="6093334" y="1853400"/>
            <a:ext cx="2669666" cy="3328200"/>
          </a:xfrm>
          <a:prstGeom prst="rect">
            <a:avLst/>
          </a:prstGeom>
          <a:ln>
            <a:noFill/>
          </a:ln>
        </p:spPr>
      </p:pic>
      <p:sp>
        <p:nvSpPr>
          <p:cNvPr id="6" name="Textfeld 5"/>
          <p:cNvSpPr txBox="1"/>
          <p:nvPr/>
        </p:nvSpPr>
        <p:spPr>
          <a:xfrm>
            <a:off x="1326925" y="3733800"/>
            <a:ext cx="114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www.</a:t>
            </a:r>
          </a:p>
          <a:p>
            <a:endParaRPr lang="de-DE" sz="2400" dirty="0"/>
          </a:p>
        </p:txBody>
      </p:sp>
      <p:sp>
        <p:nvSpPr>
          <p:cNvPr id="11" name="Textfeld 10"/>
          <p:cNvSpPr txBox="1"/>
          <p:nvPr/>
        </p:nvSpPr>
        <p:spPr>
          <a:xfrm>
            <a:off x="4221814" y="3810000"/>
            <a:ext cx="114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web3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3557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0133D54-E166-4930-BC44-F5C2EDA41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066800"/>
            <a:ext cx="7534515" cy="5410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6200" y="76200"/>
            <a:ext cx="8991600" cy="6705600"/>
          </a:xfrm>
          <a:prstGeom prst="rect">
            <a:avLst/>
          </a:prstGeom>
          <a:noFill/>
          <a:ln w="635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Actors </a:t>
            </a:r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95400" y="6114585"/>
            <a:ext cx="1252657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Buyer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248400" y="6114585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Seller / Owner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943600" y="3352800"/>
            <a:ext cx="2133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Decentralized Marketplace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3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pic>
        <p:nvPicPr>
          <p:cNvPr id="5" name="VideoHackath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4868" y="4572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2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4000"/>
            <a:lum/>
          </a:blip>
          <a:srcRect/>
          <a:stretch>
            <a:fillRect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28600"/>
            <a:ext cx="8229600" cy="1143000"/>
          </a:xfrm>
        </p:spPr>
        <p:txBody>
          <a:bodyPr/>
          <a:lstStyle/>
          <a:p>
            <a:r>
              <a:rPr lang="en-GB" b="1" spc="300" dirty="0" smtClean="0"/>
              <a:t>Next steps</a:t>
            </a:r>
            <a:endParaRPr lang="en-GB" b="1" spc="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581400"/>
            <a:ext cx="8229600" cy="45259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Bank loan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Negotiation phase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On </a:t>
            </a:r>
            <a:r>
              <a:rPr lang="en-GB" sz="3600" dirty="0"/>
              <a:t>the fly </a:t>
            </a:r>
            <a:r>
              <a:rPr lang="en-GB" sz="3600" dirty="0" smtClean="0"/>
              <a:t>smart-</a:t>
            </a:r>
            <a:r>
              <a:rPr lang="en-GB" sz="3600" dirty="0"/>
              <a:t>c</a:t>
            </a:r>
            <a:r>
              <a:rPr lang="en-GB" sz="3600" dirty="0" smtClean="0"/>
              <a:t>ontracts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3600" dirty="0" smtClean="0"/>
              <a:t> 3rd party property inspection 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b="1" dirty="0"/>
          </a:p>
          <a:p>
            <a:pPr>
              <a:buFont typeface="Wingdings" panose="05000000000000000000" pitchFamily="2" charset="2"/>
              <a:buChar char="Ø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21569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de-DE" b="1" dirty="0" err="1" smtClean="0"/>
              <a:t>Thank</a:t>
            </a:r>
            <a:r>
              <a:rPr lang="de-DE" b="1" dirty="0" smtClean="0"/>
              <a:t> </a:t>
            </a:r>
            <a:r>
              <a:rPr lang="de-DE" b="1" dirty="0" err="1" smtClean="0"/>
              <a:t>you</a:t>
            </a:r>
            <a:r>
              <a:rPr lang="de-DE" b="1" dirty="0" smtClean="0"/>
              <a:t> for </a:t>
            </a:r>
            <a:r>
              <a:rPr lang="de-DE" b="1" dirty="0" err="1" smtClean="0"/>
              <a:t>your</a:t>
            </a:r>
            <a:r>
              <a:rPr lang="de-DE" b="1" dirty="0" smtClean="0"/>
              <a:t> </a:t>
            </a:r>
            <a:r>
              <a:rPr lang="de-DE" b="1" dirty="0" err="1" smtClean="0"/>
              <a:t>attention</a:t>
            </a:r>
            <a:r>
              <a:rPr lang="de-DE" b="1" dirty="0" smtClean="0"/>
              <a:t>!</a:t>
            </a:r>
            <a:endParaRPr lang="de-DE" b="1" dirty="0"/>
          </a:p>
        </p:txBody>
      </p:sp>
      <p:sp>
        <p:nvSpPr>
          <p:cNvPr id="5" name="Textfeld 4"/>
          <p:cNvSpPr txBox="1"/>
          <p:nvPr/>
        </p:nvSpPr>
        <p:spPr>
          <a:xfrm>
            <a:off x="1263559" y="5257800"/>
            <a:ext cx="26226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Benedikt Kirpes</a:t>
            </a:r>
          </a:p>
          <a:p>
            <a:r>
              <a:rPr lang="de-DE" dirty="0"/>
              <a:t>Desmond </a:t>
            </a:r>
            <a:r>
              <a:rPr lang="de-DE" dirty="0" err="1"/>
              <a:t>Spreeuwenburg</a:t>
            </a:r>
            <a:endParaRPr lang="de-DE" dirty="0"/>
          </a:p>
          <a:p>
            <a:r>
              <a:rPr lang="de-DE" dirty="0"/>
              <a:t>Joaquin </a:t>
            </a:r>
            <a:r>
              <a:rPr lang="de-DE" dirty="0" smtClean="0"/>
              <a:t>Fernandez-</a:t>
            </a:r>
            <a:r>
              <a:rPr lang="de-DE" dirty="0" err="1" smtClean="0"/>
              <a:t>Tapia</a:t>
            </a:r>
            <a:r>
              <a:rPr lang="de-DE" dirty="0" smtClean="0"/>
              <a:t> </a:t>
            </a:r>
            <a:endParaRPr lang="de-DE" dirty="0"/>
          </a:p>
          <a:p>
            <a:r>
              <a:rPr lang="de-DE" dirty="0" smtClean="0"/>
              <a:t>Lasse </a:t>
            </a:r>
            <a:r>
              <a:rPr lang="de-DE" dirty="0" err="1" smtClean="0"/>
              <a:t>Orda</a:t>
            </a:r>
            <a:endParaRPr lang="de-DE" dirty="0" smtClean="0"/>
          </a:p>
        </p:txBody>
      </p:sp>
      <p:sp>
        <p:nvSpPr>
          <p:cNvPr id="3" name="Rechteck 2"/>
          <p:cNvSpPr/>
          <p:nvPr/>
        </p:nvSpPr>
        <p:spPr>
          <a:xfrm>
            <a:off x="4953000" y="525780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Nils Neidhardt</a:t>
            </a:r>
          </a:p>
          <a:p>
            <a:r>
              <a:rPr lang="de-DE" dirty="0"/>
              <a:t>Otto </a:t>
            </a:r>
            <a:r>
              <a:rPr lang="de-DE" dirty="0" err="1"/>
              <a:t>Piramuthu</a:t>
            </a:r>
            <a:endParaRPr lang="de-DE" dirty="0"/>
          </a:p>
          <a:p>
            <a:r>
              <a:rPr lang="de-DE" dirty="0"/>
              <a:t>Venkata </a:t>
            </a:r>
            <a:r>
              <a:rPr lang="de-DE" dirty="0" err="1"/>
              <a:t>Maruti</a:t>
            </a:r>
            <a:r>
              <a:rPr lang="de-DE" dirty="0"/>
              <a:t> </a:t>
            </a:r>
            <a:r>
              <a:rPr lang="de-DE" dirty="0" err="1"/>
              <a:t>Sesha</a:t>
            </a:r>
            <a:r>
              <a:rPr lang="de-DE" dirty="0"/>
              <a:t> Giri </a:t>
            </a:r>
            <a:r>
              <a:rPr lang="de-DE" dirty="0" err="1"/>
              <a:t>Marella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447800"/>
            <a:ext cx="5567312" cy="319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55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214" y="9814"/>
            <a:ext cx="8229600" cy="1143000"/>
          </a:xfrm>
        </p:spPr>
        <p:txBody>
          <a:bodyPr/>
          <a:lstStyle/>
          <a:p>
            <a:r>
              <a:rPr lang="en-GB" dirty="0" smtClean="0"/>
              <a:t>Backup slide - Architecture</a:t>
            </a:r>
            <a:endParaRPr lang="en-GB" dirty="0"/>
          </a:p>
        </p:txBody>
      </p:sp>
      <p:grpSp>
        <p:nvGrpSpPr>
          <p:cNvPr id="6" name="Gruppieren 28"/>
          <p:cNvGrpSpPr/>
          <p:nvPr/>
        </p:nvGrpSpPr>
        <p:grpSpPr>
          <a:xfrm>
            <a:off x="281188" y="1625307"/>
            <a:ext cx="1008422" cy="1515694"/>
            <a:chOff x="5286687" y="3687055"/>
            <a:chExt cx="852305" cy="1281045"/>
          </a:xfrm>
        </p:grpSpPr>
        <p:sp>
          <p:nvSpPr>
            <p:cNvPr id="7" name="Textfeld 6"/>
            <p:cNvSpPr txBox="1"/>
            <p:nvPr/>
          </p:nvSpPr>
          <p:spPr>
            <a:xfrm>
              <a:off x="5461454" y="4465330"/>
              <a:ext cx="502770" cy="50277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none" lIns="91440" tIns="45720" rIns="91440" bIns="45720" rtlCol="0" anchor="ctr">
              <a:noAutofit/>
            </a:bodyPr>
            <a:lstStyle/>
            <a:p>
              <a:pPr algn="ctr"/>
              <a:r>
                <a:rPr lang="en-GB" sz="1600" b="1" dirty="0" smtClean="0">
                  <a:solidFill>
                    <a:prstClr val="black">
                      <a:lumMod val="50000"/>
                    </a:prstClr>
                  </a:solidFill>
                </a:rPr>
                <a:t>Owner/Seller</a:t>
              </a:r>
              <a:endParaRPr lang="en-GB" sz="1600" b="1" dirty="0">
                <a:solidFill>
                  <a:prstClr val="black">
                    <a:lumMod val="50000"/>
                  </a:prstClr>
                </a:solidFill>
              </a:endParaRPr>
            </a:p>
          </p:txBody>
        </p:sp>
        <p:pic>
          <p:nvPicPr>
            <p:cNvPr id="9" name="Grafik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86687" y="3687055"/>
              <a:ext cx="852305" cy="852305"/>
            </a:xfrm>
            <a:prstGeom prst="rect">
              <a:avLst/>
            </a:prstGeom>
          </p:spPr>
        </p:pic>
      </p:grpSp>
      <p:grpSp>
        <p:nvGrpSpPr>
          <p:cNvPr id="11" name="Gruppieren 10"/>
          <p:cNvGrpSpPr/>
          <p:nvPr/>
        </p:nvGrpSpPr>
        <p:grpSpPr>
          <a:xfrm>
            <a:off x="4131094" y="5287768"/>
            <a:ext cx="1117498" cy="1570232"/>
            <a:chOff x="2743200" y="1850462"/>
            <a:chExt cx="1117498" cy="1570232"/>
          </a:xfrm>
        </p:grpSpPr>
        <p:pic>
          <p:nvPicPr>
            <p:cNvPr id="3" name="Grafik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0" y="1850462"/>
              <a:ext cx="1117498" cy="1117498"/>
            </a:xfrm>
            <a:prstGeom prst="rect">
              <a:avLst/>
            </a:prstGeom>
          </p:spPr>
        </p:pic>
        <p:sp>
          <p:nvSpPr>
            <p:cNvPr id="10" name="Textfeld 9"/>
            <p:cNvSpPr txBox="1"/>
            <p:nvPr/>
          </p:nvSpPr>
          <p:spPr>
            <a:xfrm>
              <a:off x="3004517" y="2825832"/>
              <a:ext cx="594863" cy="5948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none" lIns="91440" tIns="45720" rIns="91440" bIns="45720" rtlCol="0" anchor="ctr">
              <a:noAutofit/>
            </a:bodyPr>
            <a:lstStyle/>
            <a:p>
              <a:pPr algn="ctr"/>
              <a:r>
                <a:rPr lang="en-GB" sz="1600" b="1" dirty="0" smtClean="0">
                  <a:solidFill>
                    <a:prstClr val="black">
                      <a:lumMod val="50000"/>
                    </a:prstClr>
                  </a:solidFill>
                </a:rPr>
                <a:t>Buyer</a:t>
              </a:r>
              <a:endParaRPr lang="en-GB" sz="1600" b="1" dirty="0">
                <a:solidFill>
                  <a:prstClr val="black">
                    <a:lumMod val="50000"/>
                  </a:prstClr>
                </a:solidFill>
              </a:endParaRP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7352536" y="4316002"/>
            <a:ext cx="1061019" cy="1506934"/>
            <a:chOff x="4736228" y="1904999"/>
            <a:chExt cx="1061019" cy="1506934"/>
          </a:xfrm>
        </p:grpSpPr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6228" y="1904999"/>
              <a:ext cx="1061019" cy="1019573"/>
            </a:xfrm>
            <a:prstGeom prst="rect">
              <a:avLst/>
            </a:prstGeom>
          </p:spPr>
        </p:pic>
        <p:sp>
          <p:nvSpPr>
            <p:cNvPr id="12" name="Textfeld 11"/>
            <p:cNvSpPr txBox="1"/>
            <p:nvPr/>
          </p:nvSpPr>
          <p:spPr>
            <a:xfrm>
              <a:off x="4969305" y="2817071"/>
              <a:ext cx="594863" cy="5948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none" lIns="91440" tIns="45720" rIns="91440" bIns="45720" rtlCol="0" anchor="ctr">
              <a:noAutofit/>
            </a:bodyPr>
            <a:lstStyle/>
            <a:p>
              <a:pPr algn="ctr"/>
              <a:r>
                <a:rPr lang="en-GB" sz="1600" b="1" dirty="0" smtClean="0">
                  <a:solidFill>
                    <a:prstClr val="black">
                      <a:lumMod val="50000"/>
                    </a:prstClr>
                  </a:solidFill>
                </a:rPr>
                <a:t>Bank</a:t>
              </a:r>
              <a:endParaRPr lang="en-GB" sz="1600" b="1" dirty="0">
                <a:solidFill>
                  <a:prstClr val="black">
                    <a:lumMod val="50000"/>
                  </a:prstClr>
                </a:solidFill>
              </a:endParaRPr>
            </a:p>
          </p:txBody>
        </p:sp>
      </p:grpSp>
      <p:grpSp>
        <p:nvGrpSpPr>
          <p:cNvPr id="18" name="Gruppieren 17"/>
          <p:cNvGrpSpPr/>
          <p:nvPr/>
        </p:nvGrpSpPr>
        <p:grpSpPr>
          <a:xfrm>
            <a:off x="7366971" y="1666374"/>
            <a:ext cx="1046584" cy="1413214"/>
            <a:chOff x="2743201" y="4666183"/>
            <a:chExt cx="1046584" cy="1413214"/>
          </a:xfrm>
        </p:grpSpPr>
        <p:pic>
          <p:nvPicPr>
            <p:cNvPr id="15" name="Grafik 1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8975" y="5118917"/>
              <a:ext cx="380810" cy="507746"/>
            </a:xfrm>
            <a:prstGeom prst="rect">
              <a:avLst/>
            </a:prstGeom>
          </p:spPr>
        </p:pic>
        <p:pic>
          <p:nvPicPr>
            <p:cNvPr id="16" name="Grafik 1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43201" y="4666183"/>
              <a:ext cx="743866" cy="743866"/>
            </a:xfrm>
            <a:prstGeom prst="rect">
              <a:avLst/>
            </a:prstGeom>
          </p:spPr>
        </p:pic>
        <p:sp>
          <p:nvSpPr>
            <p:cNvPr id="17" name="Textfeld 16"/>
            <p:cNvSpPr txBox="1"/>
            <p:nvPr/>
          </p:nvSpPr>
          <p:spPr>
            <a:xfrm>
              <a:off x="2892204" y="5484535"/>
              <a:ext cx="594863" cy="5948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none" lIns="91440" tIns="45720" rIns="91440" bIns="45720" rtlCol="0" anchor="ctr">
              <a:noAutofit/>
            </a:bodyPr>
            <a:lstStyle/>
            <a:p>
              <a:pPr algn="ctr"/>
              <a:r>
                <a:rPr lang="en-GB" sz="1600" b="1" dirty="0" smtClean="0">
                  <a:solidFill>
                    <a:prstClr val="black">
                      <a:lumMod val="50000"/>
                    </a:prstClr>
                  </a:solidFill>
                </a:rPr>
                <a:t>Asset Registry</a:t>
              </a:r>
            </a:p>
            <a:p>
              <a:pPr algn="ctr"/>
              <a:r>
                <a:rPr lang="en-GB" sz="1600" b="1" dirty="0" smtClean="0">
                  <a:solidFill>
                    <a:prstClr val="black">
                      <a:lumMod val="50000"/>
                    </a:prstClr>
                  </a:solidFill>
                </a:rPr>
                <a:t>(Government)</a:t>
              </a:r>
              <a:endParaRPr lang="en-GB" sz="1600" b="1" dirty="0">
                <a:solidFill>
                  <a:prstClr val="black">
                    <a:lumMod val="50000"/>
                  </a:prstClr>
                </a:solidFill>
              </a:endParaRPr>
            </a:p>
          </p:txBody>
        </p:sp>
      </p:grpSp>
      <p:grpSp>
        <p:nvGrpSpPr>
          <p:cNvPr id="22" name="Gruppieren 21"/>
          <p:cNvGrpSpPr/>
          <p:nvPr/>
        </p:nvGrpSpPr>
        <p:grpSpPr>
          <a:xfrm>
            <a:off x="1440286" y="4915442"/>
            <a:ext cx="898098" cy="1489824"/>
            <a:chOff x="5385193" y="3975620"/>
            <a:chExt cx="1108112" cy="1838209"/>
          </a:xfrm>
        </p:grpSpPr>
        <p:pic>
          <p:nvPicPr>
            <p:cNvPr id="19" name="Grafik 1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85193" y="3975620"/>
              <a:ext cx="1108112" cy="1381125"/>
            </a:xfrm>
            <a:prstGeom prst="rect">
              <a:avLst/>
            </a:prstGeom>
          </p:spPr>
        </p:pic>
        <p:sp>
          <p:nvSpPr>
            <p:cNvPr id="20" name="Textfeld 19"/>
            <p:cNvSpPr txBox="1"/>
            <p:nvPr/>
          </p:nvSpPr>
          <p:spPr>
            <a:xfrm>
              <a:off x="5641817" y="5218967"/>
              <a:ext cx="594863" cy="5948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none" lIns="91440" tIns="45720" rIns="91440" bIns="45720" rtlCol="0" anchor="ctr">
              <a:noAutofit/>
            </a:bodyPr>
            <a:lstStyle/>
            <a:p>
              <a:pPr algn="ctr"/>
              <a:r>
                <a:rPr lang="en-GB" sz="1600" b="1" dirty="0" smtClean="0">
                  <a:solidFill>
                    <a:prstClr val="black">
                      <a:lumMod val="50000"/>
                    </a:prstClr>
                  </a:solidFill>
                </a:rPr>
                <a:t>Asset Transfer</a:t>
              </a:r>
              <a:endParaRPr lang="en-GB" sz="1600" b="1" dirty="0">
                <a:solidFill>
                  <a:prstClr val="black">
                    <a:lumMod val="50000"/>
                  </a:prstClr>
                </a:solidFill>
              </a:endParaRPr>
            </a:p>
          </p:txBody>
        </p:sp>
      </p:grpSp>
      <p:grpSp>
        <p:nvGrpSpPr>
          <p:cNvPr id="26" name="Gruppieren 25"/>
          <p:cNvGrpSpPr/>
          <p:nvPr/>
        </p:nvGrpSpPr>
        <p:grpSpPr>
          <a:xfrm>
            <a:off x="4274295" y="1280817"/>
            <a:ext cx="898098" cy="1489824"/>
            <a:chOff x="5385193" y="3975620"/>
            <a:chExt cx="1108112" cy="1838209"/>
          </a:xfrm>
        </p:grpSpPr>
        <p:pic>
          <p:nvPicPr>
            <p:cNvPr id="27" name="Grafik 2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85193" y="3975620"/>
              <a:ext cx="1108112" cy="1381125"/>
            </a:xfrm>
            <a:prstGeom prst="rect">
              <a:avLst/>
            </a:prstGeom>
          </p:spPr>
        </p:pic>
        <p:sp>
          <p:nvSpPr>
            <p:cNvPr id="28" name="Textfeld 27"/>
            <p:cNvSpPr txBox="1"/>
            <p:nvPr/>
          </p:nvSpPr>
          <p:spPr>
            <a:xfrm>
              <a:off x="5641817" y="5218967"/>
              <a:ext cx="594863" cy="5948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none" lIns="91440" tIns="45720" rIns="91440" bIns="45720" rtlCol="0" anchor="ctr">
              <a:noAutofit/>
            </a:bodyPr>
            <a:lstStyle/>
            <a:p>
              <a:pPr algn="ctr"/>
              <a:r>
                <a:rPr lang="en-GB" sz="1600" b="1" dirty="0" smtClean="0">
                  <a:solidFill>
                    <a:prstClr val="black">
                      <a:lumMod val="50000"/>
                    </a:prstClr>
                  </a:solidFill>
                </a:rPr>
                <a:t>Owner Verification</a:t>
              </a:r>
              <a:endParaRPr lang="en-GB" sz="1600" b="1" dirty="0">
                <a:solidFill>
                  <a:prstClr val="black">
                    <a:lumMod val="50000"/>
                  </a:prstClr>
                </a:solidFill>
              </a:endParaRPr>
            </a:p>
          </p:txBody>
        </p:sp>
      </p:grpSp>
      <p:cxnSp>
        <p:nvCxnSpPr>
          <p:cNvPr id="30" name="Gerade Verbindung mit Pfeil 29"/>
          <p:cNvCxnSpPr/>
          <p:nvPr/>
        </p:nvCxnSpPr>
        <p:spPr>
          <a:xfrm flipH="1" flipV="1">
            <a:off x="5166474" y="1762401"/>
            <a:ext cx="2046782" cy="275906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30"/>
          <p:cNvSpPr txBox="1"/>
          <p:nvPr/>
        </p:nvSpPr>
        <p:spPr>
          <a:xfrm rot="468656">
            <a:off x="5717203" y="1595250"/>
            <a:ext cx="11678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 smtClean="0">
                <a:solidFill>
                  <a:schemeClr val="bg1">
                    <a:lumMod val="50000"/>
                  </a:schemeClr>
                </a:solidFill>
              </a:rPr>
              <a:t>Initial Entry</a:t>
            </a:r>
            <a:endParaRPr lang="de-DE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32" name="Gerade Verbindung mit Pfeil 31"/>
          <p:cNvCxnSpPr/>
          <p:nvPr/>
        </p:nvCxnSpPr>
        <p:spPr>
          <a:xfrm flipH="1">
            <a:off x="5248592" y="5004168"/>
            <a:ext cx="2014916" cy="83123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uppieren 37"/>
          <p:cNvGrpSpPr/>
          <p:nvPr/>
        </p:nvGrpSpPr>
        <p:grpSpPr>
          <a:xfrm>
            <a:off x="6166025" y="5525505"/>
            <a:ext cx="583453" cy="967871"/>
            <a:chOff x="5385193" y="3975620"/>
            <a:chExt cx="1108112" cy="1838209"/>
          </a:xfrm>
        </p:grpSpPr>
        <p:pic>
          <p:nvPicPr>
            <p:cNvPr id="39" name="Grafik 38"/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rightnessContrast bright="40000" contrast="-4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385193" y="3975620"/>
              <a:ext cx="1108112" cy="1381125"/>
            </a:xfrm>
            <a:prstGeom prst="rect">
              <a:avLst/>
            </a:prstGeom>
          </p:spPr>
        </p:pic>
        <p:sp>
          <p:nvSpPr>
            <p:cNvPr id="40" name="Textfeld 39"/>
            <p:cNvSpPr txBox="1"/>
            <p:nvPr/>
          </p:nvSpPr>
          <p:spPr>
            <a:xfrm>
              <a:off x="5641817" y="5218967"/>
              <a:ext cx="594863" cy="59486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none" lIns="91440" tIns="45720" rIns="91440" bIns="45720" rtlCol="0" anchor="ctr">
              <a:noAutofit/>
            </a:bodyPr>
            <a:lstStyle/>
            <a:p>
              <a:pPr algn="ctr"/>
              <a:r>
                <a:rPr lang="en-GB" sz="1600" b="1" dirty="0" smtClean="0">
                  <a:solidFill>
                    <a:prstClr val="black">
                      <a:lumMod val="50000"/>
                    </a:prstClr>
                  </a:solidFill>
                </a:rPr>
                <a:t>Bank Loan</a:t>
              </a:r>
              <a:endParaRPr lang="en-GB" sz="1600" b="1" dirty="0">
                <a:solidFill>
                  <a:prstClr val="black">
                    <a:lumMod val="50000"/>
                  </a:prstClr>
                </a:solidFill>
              </a:endParaRPr>
            </a:p>
          </p:txBody>
        </p:sp>
      </p:grpSp>
      <p:cxnSp>
        <p:nvCxnSpPr>
          <p:cNvPr id="41" name="Gerade Verbindung mit Pfeil 40"/>
          <p:cNvCxnSpPr>
            <a:stCxn id="7" idx="2"/>
            <a:endCxn id="19" idx="0"/>
          </p:cNvCxnSpPr>
          <p:nvPr/>
        </p:nvCxnSpPr>
        <p:spPr>
          <a:xfrm>
            <a:off x="785399" y="3141001"/>
            <a:ext cx="1103936" cy="177444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3" idx="1"/>
            <a:endCxn id="19" idx="3"/>
          </p:cNvCxnSpPr>
          <p:nvPr/>
        </p:nvCxnSpPr>
        <p:spPr>
          <a:xfrm flipH="1" flipV="1">
            <a:off x="2338384" y="5475126"/>
            <a:ext cx="1792710" cy="371391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Grafik 4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265" y="3885395"/>
            <a:ext cx="283418" cy="283418"/>
          </a:xfrm>
          <a:prstGeom prst="rect">
            <a:avLst/>
          </a:prstGeom>
        </p:spPr>
      </p:pic>
      <p:pic>
        <p:nvPicPr>
          <p:cNvPr id="49" name="Grafik 4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960" y="5335575"/>
            <a:ext cx="283418" cy="283418"/>
          </a:xfrm>
          <a:prstGeom prst="rect">
            <a:avLst/>
          </a:prstGeom>
        </p:spPr>
      </p:pic>
      <p:pic>
        <p:nvPicPr>
          <p:cNvPr id="50" name="Grafik 4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49" y="3793152"/>
            <a:ext cx="297431" cy="297431"/>
          </a:xfrm>
          <a:prstGeom prst="rect">
            <a:avLst/>
          </a:prstGeom>
        </p:spPr>
      </p:pic>
      <p:pic>
        <p:nvPicPr>
          <p:cNvPr id="51" name="Grafik 50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379" y="5736444"/>
            <a:ext cx="297431" cy="297431"/>
          </a:xfrm>
          <a:prstGeom prst="rect">
            <a:avLst/>
          </a:prstGeom>
        </p:spPr>
      </p:pic>
      <p:cxnSp>
        <p:nvCxnSpPr>
          <p:cNvPr id="52" name="Gerade Verbindung mit Pfeil 51"/>
          <p:cNvCxnSpPr/>
          <p:nvPr/>
        </p:nvCxnSpPr>
        <p:spPr>
          <a:xfrm flipH="1">
            <a:off x="2363032" y="2709972"/>
            <a:ext cx="1665017" cy="2115816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feld 54"/>
          <p:cNvSpPr txBox="1"/>
          <p:nvPr/>
        </p:nvSpPr>
        <p:spPr>
          <a:xfrm rot="18541780">
            <a:off x="2153786" y="3509288"/>
            <a:ext cx="18449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 err="1" smtClean="0">
                <a:solidFill>
                  <a:schemeClr val="bg1">
                    <a:lumMod val="50000"/>
                  </a:schemeClr>
                </a:solidFill>
              </a:rPr>
              <a:t>Confirm</a:t>
            </a:r>
            <a:r>
              <a:rPr lang="de-DE" sz="1600" b="1" dirty="0" smtClean="0">
                <a:solidFill>
                  <a:schemeClr val="bg1">
                    <a:lumMod val="50000"/>
                  </a:schemeClr>
                </a:solidFill>
              </a:rPr>
              <a:t> Ownership</a:t>
            </a:r>
            <a:endParaRPr lang="de-DE" sz="16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8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199</Words>
  <Application>Microsoft Office PowerPoint</Application>
  <PresentationFormat>Bildschirmpräsentation (4:3)</PresentationFormat>
  <Paragraphs>56</Paragraphs>
  <Slides>9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Calibri</vt:lpstr>
      <vt:lpstr>Lato Black</vt:lpstr>
      <vt:lpstr>Wingdings</vt:lpstr>
      <vt:lpstr>Office Theme</vt:lpstr>
      <vt:lpstr>PowerPoint-Präsentation</vt:lpstr>
      <vt:lpstr>PowerPoint-Präsentation</vt:lpstr>
      <vt:lpstr>PowerPoint-Präsentation</vt:lpstr>
      <vt:lpstr>DApp Elements </vt:lpstr>
      <vt:lpstr>Actors in the </vt:lpstr>
      <vt:lpstr>PowerPoint-Präsentation</vt:lpstr>
      <vt:lpstr>Next steps</vt:lpstr>
      <vt:lpstr>Thank you for your attention!</vt:lpstr>
      <vt:lpstr>Backup slide - Architecture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Nets Case Study</dc:title>
  <dc:creator>otto</dc:creator>
  <cp:lastModifiedBy>Benedikt Kirpes</cp:lastModifiedBy>
  <cp:revision>67</cp:revision>
  <dcterms:created xsi:type="dcterms:W3CDTF">2017-08-16T18:29:20Z</dcterms:created>
  <dcterms:modified xsi:type="dcterms:W3CDTF">2017-08-18T06:57:18Z</dcterms:modified>
</cp:coreProperties>
</file>

<file path=docProps/thumbnail.jpeg>
</file>